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60" r:id="rId9"/>
    <p:sldId id="278" r:id="rId10"/>
    <p:sldId id="262" r:id="rId11"/>
    <p:sldId id="264" r:id="rId12"/>
    <p:sldId id="265" r:id="rId13"/>
    <p:sldId id="263" r:id="rId14"/>
    <p:sldId id="268" r:id="rId15"/>
    <p:sldId id="266" r:id="rId16"/>
    <p:sldId id="282" r:id="rId17"/>
    <p:sldId id="283" r:id="rId18"/>
    <p:sldId id="288" r:id="rId19"/>
    <p:sldId id="284" r:id="rId20"/>
    <p:sldId id="286" r:id="rId21"/>
    <p:sldId id="287" r:id="rId22"/>
    <p:sldId id="276" r:id="rId2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 autoAdjust="0"/>
    <p:restoredTop sz="95859" autoAdjust="0"/>
  </p:normalViewPr>
  <p:slideViewPr>
    <p:cSldViewPr snapToGrid="0">
      <p:cViewPr varScale="1">
        <p:scale>
          <a:sx n="90" d="100"/>
          <a:sy n="90" d="100"/>
        </p:scale>
        <p:origin x="232" y="688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7206878867994"/>
          <c:y val="0.10293804485505041"/>
          <c:w val="0.7665586242264012"/>
          <c:h val="0.79412391028989915"/>
        </c:manualLayout>
      </c:layout>
      <c:doughnutChart>
        <c:varyColors val="1"/>
        <c:ser>
          <c:idx val="0"/>
          <c:order val="0"/>
          <c:spPr>
            <a:solidFill>
              <a:srgbClr val="FFFFFF"/>
            </a:solidFill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32-C74A-9ECD-1FA3EFD5C8E8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32-C74A-9ECD-1FA3EFD5C8E8}"/>
              </c:ext>
            </c:extLst>
          </c:dPt>
          <c:dPt>
            <c:idx val="2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932-C74A-9ECD-1FA3EFD5C8E8}"/>
              </c:ext>
            </c:extLst>
          </c:dPt>
          <c:dPt>
            <c:idx val="3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932-C74A-9ECD-1FA3EFD5C8E8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1">
                  <c:v>14</c:v>
                </c:pt>
                <c:pt idx="2">
                  <c:v>32</c:v>
                </c:pt>
                <c:pt idx="3">
                  <c:v>82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1st Qtr</c:v>
                      </c:pt>
                      <c:pt idx="1">
                        <c:v>2nd Qtr</c:v>
                      </c:pt>
                      <c:pt idx="2">
                        <c:v>3rd Qtr</c:v>
                      </c:pt>
                      <c:pt idx="3">
                        <c:v>4th Qtr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C932-C74A-9ECD-1FA3EFD5C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6417F6-8B5B-42F4-8AF0-0BCBC1E23D82}" type="datetime1">
              <a:rPr lang="en-GB" smtClean="0"/>
              <a:t>28/07/2022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B9D4A-BB35-4BC8-9F7C-2FFFAAC30736}" type="datetime1">
              <a:rPr lang="en-GB" smtClean="0"/>
              <a:pPr/>
              <a:t>28/07/2022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15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940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522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904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746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607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003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184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043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510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011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78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72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87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7555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682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69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79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66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£3B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en-GB" noProof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 noProof="0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en-GB" noProof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chart" Target="../charts/char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jp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hyperlink" Target="https://pixabay.com/illustrations/background-black-background-1939128/" TargetMode="External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quoteinspector.com/images/investing/line-chart-corner/" TargetMode="Externa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ideo 23">
            <a:hlinkClick r:id="" action="ppaction://ole?verb=0"/>
            <a:extLst>
              <a:ext uri="{FF2B5EF4-FFF2-40B4-BE49-F238E27FC236}">
                <a16:creationId xmlns:a16="http://schemas.microsoft.com/office/drawing/2014/main" id="{F420EB23-1431-0761-678E-563FD85AD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8430"/>
          <a:stretch/>
        </p:blipFill>
        <p:spPr>
          <a:xfrm>
            <a:off x="752100" y="739303"/>
            <a:ext cx="6825035" cy="5379395"/>
          </a:xfrm>
          <a:prstGeom prst="rect">
            <a:avLst/>
          </a:prstGeom>
          <a:noFill/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890" y="1712971"/>
            <a:ext cx="6234110" cy="2003898"/>
          </a:xfrm>
        </p:spPr>
        <p:txBody>
          <a:bodyPr rtlCol="0"/>
          <a:lstStyle/>
          <a:p>
            <a:pPr rtl="0"/>
            <a:r>
              <a:rPr lang="en-GB" dirty="0"/>
              <a:t>Bitcoin forecasting</a:t>
            </a:r>
          </a:p>
        </p:txBody>
      </p:sp>
      <p:sp>
        <p:nvSpPr>
          <p:cNvPr id="6" name="Title 21">
            <a:extLst>
              <a:ext uri="{FF2B5EF4-FFF2-40B4-BE49-F238E27FC236}">
                <a16:creationId xmlns:a16="http://schemas.microsoft.com/office/drawing/2014/main" id="{ADA8ECEC-9857-23CE-10CF-8997B3A52E85}"/>
              </a:ext>
            </a:extLst>
          </p:cNvPr>
          <p:cNvSpPr txBox="1">
            <a:spLocks/>
          </p:cNvSpPr>
          <p:nvPr/>
        </p:nvSpPr>
        <p:spPr>
          <a:xfrm>
            <a:off x="5957890" y="3724803"/>
            <a:ext cx="6234110" cy="1560687"/>
          </a:xfrm>
          <a:prstGeom prst="rect">
            <a:avLst/>
          </a:prstGeom>
          <a:solidFill>
            <a:schemeClr val="accent2">
              <a:alpha val="80000"/>
            </a:schemeClr>
          </a:solidFill>
        </p:spPr>
        <p:txBody>
          <a:bodyPr vert="horz" lIns="557784" tIns="530352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 cap="all" spc="400" baseline="0">
                <a:ln w="19050">
                  <a:solidFill>
                    <a:schemeClr val="accent5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endParaRPr lang="en-GB" dirty="0">
              <a:cs typeface="Posterama" panose="020B0504020200020000" pitchFamily="34" charset="0"/>
            </a:endParaRPr>
          </a:p>
        </p:txBody>
      </p:sp>
      <p:sp>
        <p:nvSpPr>
          <p:cNvPr id="8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/>
        </p:nvSpPr>
        <p:spPr>
          <a:xfrm>
            <a:off x="6547556" y="3724803"/>
            <a:ext cx="3755548" cy="100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GB" dirty="0"/>
              <a:t>Priti Ranjan sahoo</a:t>
            </a:r>
          </a:p>
          <a:p>
            <a:pPr rtl="0"/>
            <a:r>
              <a:rPr lang="en-GB" dirty="0"/>
              <a:t>Rushil Sehgal</a:t>
            </a:r>
          </a:p>
          <a:p>
            <a:pPr rtl="0"/>
            <a:r>
              <a:rPr lang="en-GB" dirty="0"/>
              <a:t>Jagriti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1CA914-E89F-7D76-4785-358B9B8814A3}"/>
              </a:ext>
            </a:extLst>
          </p:cNvPr>
          <p:cNvCxnSpPr/>
          <p:nvPr/>
        </p:nvCxnSpPr>
        <p:spPr>
          <a:xfrm>
            <a:off x="6547556" y="3609623"/>
            <a:ext cx="51251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25688"/>
            <a:ext cx="6007099" cy="5932311"/>
          </a:xfrm>
          <a:solidFill>
            <a:schemeClr val="accent6">
              <a:alpha val="36920"/>
            </a:schemeClr>
          </a:solidFill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Seasonal</a:t>
            </a:r>
            <a:br>
              <a:rPr lang="en-GB" sz="3200" dirty="0"/>
            </a:br>
            <a:r>
              <a:rPr lang="en-GB" sz="3200" dirty="0"/>
              <a:t>Decompose</a:t>
            </a:r>
            <a:br>
              <a:rPr lang="en-GB" sz="3200" dirty="0"/>
            </a:br>
            <a:r>
              <a:rPr lang="en-GB" sz="3200" dirty="0"/>
              <a:t>(daily)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6438" y="3359031"/>
            <a:ext cx="4771030" cy="365125"/>
          </a:xfrm>
        </p:spPr>
        <p:txBody>
          <a:bodyPr rtlCol="0"/>
          <a:lstStyle/>
          <a:p>
            <a:pPr rtl="0"/>
            <a:r>
              <a:rPr lang="en-GB" dirty="0"/>
              <a:t>Time period​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6438" y="3575806"/>
            <a:ext cx="2668940" cy="365125"/>
          </a:xfrm>
        </p:spPr>
        <p:txBody>
          <a:bodyPr rtlCol="0"/>
          <a:lstStyle/>
          <a:p>
            <a:pPr rtl="0"/>
            <a:r>
              <a:rPr lang="en-GB" dirty="0"/>
              <a:t>Jan 1, 2015 to Dec 31, 2015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6438" y="4125106"/>
            <a:ext cx="4771030" cy="365125"/>
          </a:xfrm>
        </p:spPr>
        <p:txBody>
          <a:bodyPr rtlCol="0"/>
          <a:lstStyle/>
          <a:p>
            <a:pPr rtl="0"/>
            <a:r>
              <a:rPr lang="en-GB" dirty="0"/>
              <a:t>Target variable​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6438" y="4350771"/>
            <a:ext cx="1664227" cy="365125"/>
          </a:xfrm>
        </p:spPr>
        <p:txBody>
          <a:bodyPr rtlCol="0"/>
          <a:lstStyle/>
          <a:p>
            <a:pPr rtl="0"/>
            <a:r>
              <a:rPr lang="en-GB" dirty="0"/>
              <a:t>Weighted_Price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06438" y="4923783"/>
            <a:ext cx="4771030" cy="365125"/>
          </a:xfrm>
        </p:spPr>
        <p:txBody>
          <a:bodyPr rtlCol="0"/>
          <a:lstStyle/>
          <a:p>
            <a:pPr rtl="0"/>
            <a:r>
              <a:rPr lang="en-GB" dirty="0"/>
              <a:t>observation​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6438" y="5199080"/>
            <a:ext cx="3651072" cy="614339"/>
          </a:xfrm>
        </p:spPr>
        <p:txBody>
          <a:bodyPr rtlCol="0">
            <a:noAutofit/>
          </a:bodyPr>
          <a:lstStyle/>
          <a:p>
            <a:pPr algn="just"/>
            <a:r>
              <a:rPr lang="en-CA" dirty="0"/>
              <a:t>Similar pattern or Seasonal pattern is seen in each month for the whole year with four spikes representing each week of the month.</a:t>
            </a:r>
            <a:endParaRPr lang="en-IN" dirty="0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A03DABD-8B34-5B3D-A8D5-1567A5002C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197" y="1651186"/>
            <a:ext cx="7742803" cy="4145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39015709-B077-BCE4-8AC8-5F187A762263}"/>
              </a:ext>
            </a:extLst>
          </p:cNvPr>
          <p:cNvSpPr txBox="1">
            <a:spLocks/>
          </p:cNvSpPr>
          <p:nvPr/>
        </p:nvSpPr>
        <p:spPr>
          <a:xfrm>
            <a:off x="7465924" y="5895718"/>
            <a:ext cx="3651072" cy="375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dirty="0"/>
              <a:t>Dickey – Fuller Test : </a:t>
            </a:r>
            <a:r>
              <a:rPr lang="en-CA" b="1" dirty="0"/>
              <a:t>p – value = 0.44</a:t>
            </a:r>
          </a:p>
          <a:p>
            <a:pPr algn="just"/>
            <a:endParaRPr lang="en-IN" b="1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FF0EADF9-198B-CED5-3064-5C0BFBD57359}"/>
              </a:ext>
            </a:extLst>
          </p:cNvPr>
          <p:cNvSpPr txBox="1">
            <a:spLocks/>
          </p:cNvSpPr>
          <p:nvPr/>
        </p:nvSpPr>
        <p:spPr>
          <a:xfrm>
            <a:off x="10679288" y="787867"/>
            <a:ext cx="1298223" cy="76472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/>
              <a:t>Trends</a:t>
            </a:r>
          </a:p>
          <a:p>
            <a:pPr algn="ctr"/>
            <a:r>
              <a:rPr lang="en-GB" sz="1000" dirty="0"/>
              <a:t>Seasonality</a:t>
            </a:r>
          </a:p>
          <a:p>
            <a:pPr algn="ctr"/>
            <a:r>
              <a:rPr lang="en-GB" sz="1000" dirty="0"/>
              <a:t>residuals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1" y="498197"/>
            <a:ext cx="5357717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en-GB" sz="3200" dirty="0"/>
              <a:t>Auto-correlation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50278A-C855-49FF-BCD2-7E6BD3F905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7915" y="1622294"/>
            <a:ext cx="5026668" cy="393427"/>
          </a:xfrm>
        </p:spPr>
        <p:txBody>
          <a:bodyPr rtlCol="0">
            <a:noAutofit/>
          </a:bodyPr>
          <a:lstStyle/>
          <a:p>
            <a:pPr rtl="0"/>
            <a:r>
              <a:rPr lang="en-GB" sz="1400" dirty="0"/>
              <a:t>Measures the relationship between the Variable’s present value and past values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A40ECBE-9A26-6DF0-DAA9-CFF7749FBEEE}"/>
              </a:ext>
            </a:extLst>
          </p:cNvPr>
          <p:cNvSpPr txBox="1">
            <a:spLocks/>
          </p:cNvSpPr>
          <p:nvPr/>
        </p:nvSpPr>
        <p:spPr>
          <a:xfrm>
            <a:off x="7401213" y="498197"/>
            <a:ext cx="3755063" cy="63093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differencing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1FAA40-6587-76C6-9A33-83B8EE7AB6E0}"/>
              </a:ext>
            </a:extLst>
          </p:cNvPr>
          <p:cNvCxnSpPr>
            <a:cxnSpLocks/>
          </p:cNvCxnSpPr>
          <p:nvPr/>
        </p:nvCxnSpPr>
        <p:spPr>
          <a:xfrm>
            <a:off x="6096000" y="406400"/>
            <a:ext cx="0" cy="60706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51AD354-3E33-9A5F-7E79-FC628F1EA476}"/>
              </a:ext>
            </a:extLst>
          </p:cNvPr>
          <p:cNvSpPr txBox="1">
            <a:spLocks/>
          </p:cNvSpPr>
          <p:nvPr/>
        </p:nvSpPr>
        <p:spPr>
          <a:xfrm>
            <a:off x="6765410" y="1622294"/>
            <a:ext cx="5026668" cy="393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Method used to convert non– stationary series into stationary series</a:t>
            </a:r>
          </a:p>
        </p:txBody>
      </p:sp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2FC74092-C7B7-63C1-3B36-D29429DD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6" y="2508881"/>
            <a:ext cx="5379651" cy="2295489"/>
          </a:xfrm>
          <a:prstGeom prst="rect">
            <a:avLst/>
          </a:prstGeom>
        </p:spPr>
      </p:pic>
      <p:pic>
        <p:nvPicPr>
          <p:cNvPr id="28" name="Picture 27" descr="Graphical user interface, text, table&#10;&#10;Description automatically generated with medium confidence">
            <a:extLst>
              <a:ext uri="{FF2B5EF4-FFF2-40B4-BE49-F238E27FC236}">
                <a16:creationId xmlns:a16="http://schemas.microsoft.com/office/drawing/2014/main" id="{CF87DE73-E184-D0F2-8012-F8DD4D927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662" y="2508882"/>
            <a:ext cx="5360416" cy="2295489"/>
          </a:xfrm>
          <a:prstGeom prst="rect">
            <a:avLst/>
          </a:prstGeom>
        </p:spPr>
      </p:pic>
      <p:sp>
        <p:nvSpPr>
          <p:cNvPr id="29" name="Text Placeholder 31">
            <a:extLst>
              <a:ext uri="{FF2B5EF4-FFF2-40B4-BE49-F238E27FC236}">
                <a16:creationId xmlns:a16="http://schemas.microsoft.com/office/drawing/2014/main" id="{11E9E9EB-350F-6FBC-324B-1E9085B03E75}"/>
              </a:ext>
            </a:extLst>
          </p:cNvPr>
          <p:cNvSpPr txBox="1">
            <a:spLocks/>
          </p:cNvSpPr>
          <p:nvPr/>
        </p:nvSpPr>
        <p:spPr>
          <a:xfrm>
            <a:off x="7453208" y="5048075"/>
            <a:ext cx="3651072" cy="375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CA" dirty="0">
                <a:solidFill>
                  <a:schemeClr val="accent5"/>
                </a:solidFill>
              </a:rPr>
              <a:t>Dickey – Fuller Test : </a:t>
            </a:r>
            <a:r>
              <a:rPr lang="en-CA" b="1" dirty="0">
                <a:solidFill>
                  <a:schemeClr val="accent5"/>
                </a:solidFill>
              </a:rPr>
              <a:t>p – value = 0.00</a:t>
            </a:r>
            <a:endParaRPr lang="en-IN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081" y="1024461"/>
            <a:ext cx="3423919" cy="466344"/>
          </a:xfrm>
        </p:spPr>
        <p:txBody>
          <a:bodyPr rtlCol="0"/>
          <a:lstStyle/>
          <a:p>
            <a:pPr rtl="0"/>
            <a:r>
              <a:rPr lang="en-GB" sz="2800" b="0" i="0" u="none" strike="noStrike" kern="1200" cap="all" spc="400" normalizeH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Auto - Arima</a:t>
            </a:r>
            <a:endParaRPr lang="en-GB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A7D48779-F2E1-4699-AD47-17420A5B31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97594" y="4174120"/>
            <a:ext cx="1354838" cy="426393"/>
          </a:xfrm>
        </p:spPr>
        <p:txBody>
          <a:bodyPr rtlCol="0">
            <a:noAutofit/>
          </a:bodyPr>
          <a:lstStyle/>
          <a:p>
            <a:pPr rtl="0"/>
            <a:r>
              <a:rPr lang="en-GB" sz="1800" dirty="0"/>
              <a:t>sarimax​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72081" y="1659131"/>
            <a:ext cx="4022230" cy="651440"/>
          </a:xfrm>
        </p:spPr>
        <p:txBody>
          <a:bodyPr rtlCol="0">
            <a:noAutofit/>
          </a:bodyPr>
          <a:lstStyle/>
          <a:p>
            <a:pPr algn="just"/>
            <a:r>
              <a:rPr lang="en-IN" dirty="0"/>
              <a:t>Auto-Regressive Integrated Moving Average</a:t>
            </a:r>
          </a:p>
          <a:p>
            <a:pPr algn="just"/>
            <a:r>
              <a:rPr lang="en-IN" dirty="0"/>
              <a:t>The model is used to understand past data or predict future data in a series.</a:t>
            </a:r>
          </a:p>
          <a:p>
            <a:pPr algn="just"/>
            <a:endParaRPr lang="en-GB" dirty="0"/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182CD3FA-FD64-4651-A9ED-984F79C86F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76811" y="4602630"/>
            <a:ext cx="4022230" cy="1192478"/>
          </a:xfrm>
        </p:spPr>
        <p:txBody>
          <a:bodyPr rtlCol="0">
            <a:normAutofit/>
          </a:bodyPr>
          <a:lstStyle/>
          <a:p>
            <a:pPr algn="just"/>
            <a:r>
              <a:rPr lang="en-IN" dirty="0"/>
              <a:t>Seasonal Auto-Regressive Integrated Moving Average with eXogenous factors is an extension of the </a:t>
            </a:r>
            <a:r>
              <a:rPr lang="en-IN" u="sng" dirty="0"/>
              <a:t>ARIMA</a:t>
            </a:r>
            <a:r>
              <a:rPr lang="en-IN" dirty="0"/>
              <a:t> class of models.</a:t>
            </a:r>
            <a:endParaRPr lang="en-GB" dirty="0"/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BE6B195-B96F-3CBF-6FCF-A96F7C8E8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082" y="776106"/>
            <a:ext cx="4794107" cy="5419939"/>
          </a:xfrm>
          <a:prstGeom prst="rect">
            <a:avLst/>
          </a:prstGeom>
        </p:spPr>
      </p:pic>
      <p:sp>
        <p:nvSpPr>
          <p:cNvPr id="11" name="Text Placeholder 62">
            <a:extLst>
              <a:ext uri="{FF2B5EF4-FFF2-40B4-BE49-F238E27FC236}">
                <a16:creationId xmlns:a16="http://schemas.microsoft.com/office/drawing/2014/main" id="{7D385F00-9C60-4F87-408B-B38DA1A6034D}"/>
              </a:ext>
            </a:extLst>
          </p:cNvPr>
          <p:cNvSpPr txBox="1">
            <a:spLocks/>
          </p:cNvSpPr>
          <p:nvPr/>
        </p:nvSpPr>
        <p:spPr>
          <a:xfrm>
            <a:off x="2672081" y="2701360"/>
            <a:ext cx="4022230" cy="6514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dirty="0"/>
              <a:t>Parts of ARIMA:</a:t>
            </a:r>
          </a:p>
          <a:p>
            <a:pPr algn="just"/>
            <a:r>
              <a:rPr lang="en-IN" dirty="0"/>
              <a:t>   - Autoregressive Term (AR)  - [P]</a:t>
            </a:r>
          </a:p>
          <a:p>
            <a:pPr algn="just"/>
            <a:r>
              <a:rPr lang="en-IN" dirty="0"/>
              <a:t>   - Moving-Average Term (MA) – [Q]</a:t>
            </a: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319" y="648206"/>
            <a:ext cx="5189361" cy="365760"/>
          </a:xfrm>
        </p:spPr>
        <p:txBody>
          <a:bodyPr rtlCol="0"/>
          <a:lstStyle/>
          <a:p>
            <a:pPr rtl="0"/>
            <a:r>
              <a:rPr lang="en-GB" sz="3200" dirty="0"/>
              <a:t>Residual analysis</a:t>
            </a:r>
          </a:p>
        </p:txBody>
      </p:sp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CC03E56-4B62-FF0D-1B24-159D064B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49" y="1413227"/>
            <a:ext cx="7330722" cy="517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2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319" y="377275"/>
            <a:ext cx="5189361" cy="365760"/>
          </a:xfrm>
        </p:spPr>
        <p:txBody>
          <a:bodyPr rtlCol="0"/>
          <a:lstStyle/>
          <a:p>
            <a:pPr algn="ctr" rtl="0"/>
            <a:r>
              <a:rPr lang="en-GB" sz="3200" dirty="0"/>
              <a:t>predictions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E6F0310-C408-A088-DCB9-EEBAC566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" y="1023592"/>
            <a:ext cx="5922784" cy="313072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9E248A2-F4DA-F4E7-E3DB-3669ECDED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8298"/>
            <a:ext cx="6016978" cy="3130720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8361D32-30B1-0CBA-2AF8-649F2BEED6F8}"/>
              </a:ext>
            </a:extLst>
          </p:cNvPr>
          <p:cNvSpPr txBox="1">
            <a:spLocks/>
          </p:cNvSpPr>
          <p:nvPr/>
        </p:nvSpPr>
        <p:spPr>
          <a:xfrm>
            <a:off x="1316919" y="4353342"/>
            <a:ext cx="3154656" cy="47425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200" b="1" dirty="0">
                <a:solidFill>
                  <a:schemeClr val="accent4"/>
                </a:solidFill>
                <a:latin typeface="+mj-lt"/>
              </a:rPr>
              <a:t>PREDICTION – TEST</a:t>
            </a:r>
          </a:p>
          <a:p>
            <a:pPr marL="0" indent="0" algn="ctr">
              <a:buNone/>
            </a:pPr>
            <a:r>
              <a:rPr lang="en-GB" sz="1800" dirty="0">
                <a:solidFill>
                  <a:schemeClr val="accent4"/>
                </a:solidFill>
                <a:latin typeface="+mj-lt"/>
              </a:rPr>
              <a:t>RMSE = 1106.35</a:t>
            </a:r>
          </a:p>
          <a:p>
            <a:pPr marL="0" indent="0" algn="ctr">
              <a:buNone/>
            </a:pPr>
            <a:r>
              <a:rPr lang="en-GB" sz="1800" dirty="0">
                <a:solidFill>
                  <a:schemeClr val="accent4"/>
                </a:solidFill>
                <a:latin typeface="+mj-lt"/>
              </a:rPr>
              <a:t>MEAN = 6674.83</a:t>
            </a: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69400387-62BD-0632-1123-3133434188B6}"/>
              </a:ext>
            </a:extLst>
          </p:cNvPr>
          <p:cNvSpPr txBox="1">
            <a:spLocks/>
          </p:cNvSpPr>
          <p:nvPr/>
        </p:nvSpPr>
        <p:spPr>
          <a:xfrm>
            <a:off x="6095999" y="2357017"/>
            <a:ext cx="1264357" cy="47425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F0BCA5E-AAE5-6BDA-98C0-96396BA19DD3}"/>
              </a:ext>
            </a:extLst>
          </p:cNvPr>
          <p:cNvSpPr txBox="1">
            <a:spLocks/>
          </p:cNvSpPr>
          <p:nvPr/>
        </p:nvSpPr>
        <p:spPr>
          <a:xfrm>
            <a:off x="7527161" y="2357017"/>
            <a:ext cx="3154656" cy="47425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200" b="1" dirty="0">
                <a:solidFill>
                  <a:schemeClr val="accent4"/>
                </a:solidFill>
                <a:latin typeface="+mj-lt"/>
              </a:rPr>
              <a:t>PREDICTION – TRAIN</a:t>
            </a:r>
          </a:p>
          <a:p>
            <a:pPr marL="0" indent="0" algn="ctr">
              <a:buNone/>
            </a:pPr>
            <a:r>
              <a:rPr lang="en-GB" sz="1800" dirty="0">
                <a:solidFill>
                  <a:schemeClr val="accent4"/>
                </a:solidFill>
                <a:latin typeface="+mj-lt"/>
              </a:rPr>
              <a:t>RMSE = 296.58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A0B95335-70C5-20D3-4426-E2C55D43F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807314"/>
              </p:ext>
            </p:extLst>
          </p:nvPr>
        </p:nvGraphicFramePr>
        <p:xfrm>
          <a:off x="2191282" y="5500873"/>
          <a:ext cx="1405929" cy="1357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Text Placeholder 33">
            <a:extLst>
              <a:ext uri="{FF2B5EF4-FFF2-40B4-BE49-F238E27FC236}">
                <a16:creationId xmlns:a16="http://schemas.microsoft.com/office/drawing/2014/main" id="{74ABD024-8669-E936-7985-D3AE451B9BBA}"/>
              </a:ext>
            </a:extLst>
          </p:cNvPr>
          <p:cNvSpPr txBox="1">
            <a:spLocks/>
          </p:cNvSpPr>
          <p:nvPr/>
        </p:nvSpPr>
        <p:spPr>
          <a:xfrm>
            <a:off x="2486581" y="6027134"/>
            <a:ext cx="815330" cy="304603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chemeClr val="accent4"/>
                </a:solidFill>
              </a:rPr>
              <a:t>16.6%</a:t>
            </a:r>
          </a:p>
        </p:txBody>
      </p:sp>
    </p:spTree>
    <p:extLst>
      <p:ext uri="{BB962C8B-B14F-4D97-AF65-F5344CB8AC3E}">
        <p14:creationId xmlns:p14="http://schemas.microsoft.com/office/powerpoint/2010/main" val="436240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F541827D-8605-E9A7-8ADE-8E66AE1FC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979" y="2933115"/>
            <a:ext cx="3078121" cy="991689"/>
          </a:xfr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rtl="0"/>
            <a:r>
              <a:rPr lang="en-GB" sz="3000" dirty="0"/>
              <a:t>Neural Network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56079" y="2779327"/>
            <a:ext cx="3078121" cy="1151954"/>
          </a:xfr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rmAutofit fontScale="92500" lnSpcReduction="20000"/>
          </a:bodyPr>
          <a:lstStyle/>
          <a:p>
            <a:r>
              <a:rPr lang="en-IN" sz="3200" dirty="0"/>
              <a:t>recurrent neural network</a:t>
            </a:r>
            <a:endParaRPr lang="en-GB" sz="30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74040" y="2580446"/>
            <a:ext cx="3078120" cy="1350835"/>
          </a:xfr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>
            <a:noAutofit/>
          </a:bodyPr>
          <a:lstStyle/>
          <a:p>
            <a:pPr rtl="0"/>
            <a:r>
              <a:rPr lang="en-GB" sz="3000" dirty="0"/>
              <a:t>Long short term memory</a:t>
            </a:r>
          </a:p>
        </p:txBody>
      </p:sp>
      <p:pic>
        <p:nvPicPr>
          <p:cNvPr id="20" name="Graphic 19" descr="Right And Left Brain outline">
            <a:extLst>
              <a:ext uri="{FF2B5EF4-FFF2-40B4-BE49-F238E27FC236}">
                <a16:creationId xmlns:a16="http://schemas.microsoft.com/office/drawing/2014/main" id="{EE5DA20C-A2E0-BBDD-8BA1-8D9392A93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2700" y="4022411"/>
            <a:ext cx="914400" cy="914400"/>
          </a:xfrm>
          <a:prstGeom prst="rect">
            <a:avLst/>
          </a:prstGeom>
        </p:spPr>
      </p:pic>
      <p:pic>
        <p:nvPicPr>
          <p:cNvPr id="22" name="Graphic 21" descr="Repeat outline">
            <a:extLst>
              <a:ext uri="{FF2B5EF4-FFF2-40B4-BE49-F238E27FC236}">
                <a16:creationId xmlns:a16="http://schemas.microsoft.com/office/drawing/2014/main" id="{BFC0B653-6B3B-243E-B6AD-3E6E07C9D8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9800" y="4022411"/>
            <a:ext cx="914400" cy="914400"/>
          </a:xfrm>
          <a:prstGeom prst="rect">
            <a:avLst/>
          </a:prstGeom>
        </p:spPr>
      </p:pic>
      <p:pic>
        <p:nvPicPr>
          <p:cNvPr id="24" name="Graphic 23" descr="Abacus outline">
            <a:extLst>
              <a:ext uri="{FF2B5EF4-FFF2-40B4-BE49-F238E27FC236}">
                <a16:creationId xmlns:a16="http://schemas.microsoft.com/office/drawing/2014/main" id="{BF8BF9F7-EA77-DCC9-AD86-8C82AE989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37760" y="4022411"/>
            <a:ext cx="914400" cy="914400"/>
          </a:xfrm>
          <a:prstGeom prst="rect">
            <a:avLst/>
          </a:prstGeom>
        </p:spPr>
      </p:pic>
      <p:pic>
        <p:nvPicPr>
          <p:cNvPr id="29" name="Graphic 28" descr="Connections outline">
            <a:extLst>
              <a:ext uri="{FF2B5EF4-FFF2-40B4-BE49-F238E27FC236}">
                <a16:creationId xmlns:a16="http://schemas.microsoft.com/office/drawing/2014/main" id="{73A07A2E-82CC-77A0-70A2-C6D8AC5C9A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7528" y="3428959"/>
            <a:ext cx="3700463" cy="3700463"/>
          </a:xfrm>
          <a:prstGeom prst="rect">
            <a:avLst/>
          </a:prstGeom>
        </p:spPr>
      </p:pic>
      <p:pic>
        <p:nvPicPr>
          <p:cNvPr id="28" name="Graphic 27" descr="Connections outline">
            <a:extLst>
              <a:ext uri="{FF2B5EF4-FFF2-40B4-BE49-F238E27FC236}">
                <a16:creationId xmlns:a16="http://schemas.microsoft.com/office/drawing/2014/main" id="{340AA037-529F-CF3B-7791-1E96BB0D5C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7807" y="0"/>
            <a:ext cx="3700463" cy="37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7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081" y="764221"/>
            <a:ext cx="3423919" cy="466344"/>
          </a:xfrm>
        </p:spPr>
        <p:txBody>
          <a:bodyPr rtlCol="0"/>
          <a:lstStyle/>
          <a:p>
            <a:pPr rtl="0"/>
            <a:r>
              <a:rPr lang="en-GB" sz="2800" b="0" i="0" u="none" strike="noStrike" kern="1200" cap="all" spc="400" normalizeH="0" dirty="0">
                <a:ln w="19050">
                  <a:solidFill>
                    <a:schemeClr val="accent6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Long-short term memory</a:t>
            </a:r>
            <a:endParaRPr lang="en-GB" dirty="0"/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748B9A3-70BE-4930-994F-00EFCDA51C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72081" y="1659131"/>
            <a:ext cx="3819030" cy="651440"/>
          </a:xfrm>
        </p:spPr>
        <p:txBody>
          <a:bodyPr rtlCol="0">
            <a:noAutofit/>
          </a:bodyPr>
          <a:lstStyle/>
          <a:p>
            <a:pPr algn="just"/>
            <a:r>
              <a:rPr lang="en-IN" dirty="0"/>
              <a:t>Long short-term memory (</a:t>
            </a:r>
            <a:r>
              <a:rPr lang="en-IN" b="1" dirty="0"/>
              <a:t>LSTM</a:t>
            </a:r>
            <a:r>
              <a:rPr lang="en-IN" dirty="0"/>
              <a:t>) is an artificial recurrent neural network (</a:t>
            </a:r>
            <a:r>
              <a:rPr lang="en-IN" b="1" dirty="0"/>
              <a:t>RNN</a:t>
            </a:r>
            <a:r>
              <a:rPr lang="en-IN" dirty="0"/>
              <a:t>) architecture used in the field of deep learning. Unlike standard feedforward neural networks, </a:t>
            </a:r>
            <a:r>
              <a:rPr lang="en-IN" b="1" dirty="0"/>
              <a:t>LSTM</a:t>
            </a:r>
            <a:r>
              <a:rPr lang="en-IN" dirty="0"/>
              <a:t> has feedback connections.</a:t>
            </a:r>
          </a:p>
          <a:p>
            <a:pPr algn="just"/>
            <a:br>
              <a:rPr lang="en-IN" dirty="0"/>
            </a:br>
            <a:endParaRPr lang="en-GB" dirty="0"/>
          </a:p>
        </p:txBody>
      </p:sp>
      <p:pic>
        <p:nvPicPr>
          <p:cNvPr id="1028" name="Picture 4" descr="Understanding LSTM Networks -- colah's blog">
            <a:extLst>
              <a:ext uri="{FF2B5EF4-FFF2-40B4-BE49-F238E27FC236}">
                <a16:creationId xmlns:a16="http://schemas.microsoft.com/office/drawing/2014/main" id="{BBD91FF3-CD7B-9A8D-19ED-119464FD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536" y="3568866"/>
            <a:ext cx="3247319" cy="252491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6450DA-0D06-DC63-58AE-ED712978FA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938" y="1659131"/>
            <a:ext cx="5210909" cy="44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1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318" y="661070"/>
            <a:ext cx="5189361" cy="365760"/>
          </a:xfrm>
        </p:spPr>
        <p:txBody>
          <a:bodyPr rtlCol="0"/>
          <a:lstStyle/>
          <a:p>
            <a:pPr algn="ctr" rtl="0"/>
            <a:r>
              <a:rPr lang="en-GB" sz="3200" dirty="0"/>
              <a:t>predictions</a:t>
            </a: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69400387-62BD-0632-1123-3133434188B6}"/>
              </a:ext>
            </a:extLst>
          </p:cNvPr>
          <p:cNvSpPr txBox="1">
            <a:spLocks/>
          </p:cNvSpPr>
          <p:nvPr/>
        </p:nvSpPr>
        <p:spPr>
          <a:xfrm>
            <a:off x="6095999" y="2357017"/>
            <a:ext cx="1264357" cy="47425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BE3F818-88DD-8772-5227-B462828B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61" y="1576419"/>
            <a:ext cx="7282039" cy="3022578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28BD2B3-A0BA-6806-C928-E4725842C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1576419"/>
            <a:ext cx="4346222" cy="3029873"/>
          </a:xfrm>
          <a:prstGeom prst="rect">
            <a:avLst/>
          </a:prstGeom>
        </p:spPr>
      </p:pic>
      <p:sp>
        <p:nvSpPr>
          <p:cNvPr id="12" name="Text Placeholder 40">
            <a:extLst>
              <a:ext uri="{FF2B5EF4-FFF2-40B4-BE49-F238E27FC236}">
                <a16:creationId xmlns:a16="http://schemas.microsoft.com/office/drawing/2014/main" id="{4EBB832D-DEB0-EEE9-6A66-25D6554C6F46}"/>
              </a:ext>
            </a:extLst>
          </p:cNvPr>
          <p:cNvSpPr txBox="1">
            <a:spLocks/>
          </p:cNvSpPr>
          <p:nvPr/>
        </p:nvSpPr>
        <p:spPr>
          <a:xfrm>
            <a:off x="203200" y="4853188"/>
            <a:ext cx="4346222" cy="85678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accent4"/>
                </a:solidFill>
                <a:latin typeface="+mj-lt"/>
              </a:rPr>
              <a:t>Total EPOCHs Fitted = 200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accent4"/>
                </a:solidFill>
                <a:latin typeface="+mj-lt"/>
              </a:rPr>
              <a:t>Total EPOCHs Executed (Early Stopping – Patience = 15) = 32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accent4"/>
                </a:solidFill>
                <a:latin typeface="+mj-lt"/>
              </a:rPr>
              <a:t>Validation &amp; Training Loss were at Minimum at 17</a:t>
            </a:r>
            <a:r>
              <a:rPr lang="en-GB" sz="2000" baseline="30000" dirty="0">
                <a:solidFill>
                  <a:schemeClr val="accent4"/>
                </a:solidFill>
                <a:latin typeface="+mj-lt"/>
              </a:rPr>
              <a:t>th</a:t>
            </a:r>
            <a:r>
              <a:rPr lang="en-GB" sz="2000" dirty="0">
                <a:solidFill>
                  <a:schemeClr val="accent4"/>
                </a:solidFill>
                <a:latin typeface="+mj-lt"/>
              </a:rPr>
              <a:t> EPOCH</a:t>
            </a:r>
          </a:p>
        </p:txBody>
      </p:sp>
      <p:sp>
        <p:nvSpPr>
          <p:cNvPr id="13" name="Text Placeholder 40">
            <a:extLst>
              <a:ext uri="{FF2B5EF4-FFF2-40B4-BE49-F238E27FC236}">
                <a16:creationId xmlns:a16="http://schemas.microsoft.com/office/drawing/2014/main" id="{AB4FE0A6-6AAB-CF72-2132-17471913BD8E}"/>
              </a:ext>
            </a:extLst>
          </p:cNvPr>
          <p:cNvSpPr txBox="1">
            <a:spLocks/>
          </p:cNvSpPr>
          <p:nvPr/>
        </p:nvSpPr>
        <p:spPr>
          <a:xfrm>
            <a:off x="6728177" y="4853188"/>
            <a:ext cx="3668890" cy="117153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200" b="1" dirty="0">
                <a:solidFill>
                  <a:schemeClr val="accent4"/>
                </a:solidFill>
                <a:latin typeface="+mj-lt"/>
              </a:rPr>
              <a:t>TEST PREDICTION 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accent4"/>
                </a:solidFill>
                <a:latin typeface="+mj-lt"/>
              </a:rPr>
              <a:t>CLOSELY FOLLOWS REAL VALUES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accent4"/>
                </a:solidFill>
                <a:latin typeface="+mj-lt"/>
              </a:rPr>
              <a:t>RMSE = 94.93</a:t>
            </a:r>
          </a:p>
        </p:txBody>
      </p:sp>
    </p:spTree>
    <p:extLst>
      <p:ext uri="{BB962C8B-B14F-4D97-AF65-F5344CB8AC3E}">
        <p14:creationId xmlns:p14="http://schemas.microsoft.com/office/powerpoint/2010/main" val="265132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Chart, line chart&#10;&#10;Description automatically generated">
            <a:extLst>
              <a:ext uri="{FF2B5EF4-FFF2-40B4-BE49-F238E27FC236}">
                <a16:creationId xmlns:a16="http://schemas.microsoft.com/office/drawing/2014/main" id="{55C2E085-E0EC-1CD2-B591-FBBBDD473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0" y="165027"/>
            <a:ext cx="7734575" cy="3263973"/>
          </a:xfrm>
          <a:prstGeom prst="rect">
            <a:avLst/>
          </a:prstGeom>
        </p:spPr>
      </p:pic>
      <p:pic>
        <p:nvPicPr>
          <p:cNvPr id="48" name="Picture 47" descr="Chart, line chart&#10;&#10;Description automatically generated">
            <a:extLst>
              <a:ext uri="{FF2B5EF4-FFF2-40B4-BE49-F238E27FC236}">
                <a16:creationId xmlns:a16="http://schemas.microsoft.com/office/drawing/2014/main" id="{B8D26301-F0BB-A2F0-08DE-F9FE1D18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248" y="3590075"/>
            <a:ext cx="7734575" cy="3182275"/>
          </a:xfrm>
          <a:prstGeom prst="rect">
            <a:avLst/>
          </a:prstGeom>
        </p:spPr>
      </p:pic>
      <p:sp>
        <p:nvSpPr>
          <p:cNvPr id="49" name="Text Placeholder 40">
            <a:extLst>
              <a:ext uri="{FF2B5EF4-FFF2-40B4-BE49-F238E27FC236}">
                <a16:creationId xmlns:a16="http://schemas.microsoft.com/office/drawing/2014/main" id="{99A12756-817A-8A1E-51D4-50BFF50FAD69}"/>
              </a:ext>
            </a:extLst>
          </p:cNvPr>
          <p:cNvSpPr txBox="1">
            <a:spLocks/>
          </p:cNvSpPr>
          <p:nvPr/>
        </p:nvSpPr>
        <p:spPr>
          <a:xfrm>
            <a:off x="8200535" y="1211246"/>
            <a:ext cx="3365003" cy="117153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200" b="1" dirty="0">
                <a:solidFill>
                  <a:schemeClr val="accent4"/>
                </a:solidFill>
                <a:latin typeface="+mj-lt"/>
              </a:rPr>
              <a:t>2 WEEKS TEST PREDICTION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accent4"/>
                </a:solidFill>
                <a:latin typeface="+mj-lt"/>
              </a:rPr>
              <a:t>RMSE = 86.10</a:t>
            </a:r>
          </a:p>
        </p:txBody>
      </p:sp>
      <p:sp>
        <p:nvSpPr>
          <p:cNvPr id="50" name="Text Placeholder 40">
            <a:extLst>
              <a:ext uri="{FF2B5EF4-FFF2-40B4-BE49-F238E27FC236}">
                <a16:creationId xmlns:a16="http://schemas.microsoft.com/office/drawing/2014/main" id="{300FFF20-C9AF-D00F-EA5B-73E4000BA11B}"/>
              </a:ext>
            </a:extLst>
          </p:cNvPr>
          <p:cNvSpPr txBox="1">
            <a:spLocks/>
          </p:cNvSpPr>
          <p:nvPr/>
        </p:nvSpPr>
        <p:spPr>
          <a:xfrm>
            <a:off x="615174" y="4595445"/>
            <a:ext cx="3365003" cy="1171533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200" b="1" dirty="0">
                <a:solidFill>
                  <a:schemeClr val="accent4"/>
                </a:solidFill>
                <a:latin typeface="+mj-lt"/>
              </a:rPr>
              <a:t>TRAIN PREDICTION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accent4"/>
                </a:solidFill>
                <a:latin typeface="+mj-lt"/>
              </a:rPr>
              <a:t>CLOSELY FOLLOWS REAL VALUES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accent4"/>
                </a:solidFill>
                <a:latin typeface="+mj-lt"/>
              </a:rPr>
              <a:t>RMSE = 696.85 </a:t>
            </a:r>
          </a:p>
        </p:txBody>
      </p:sp>
    </p:spTree>
    <p:extLst>
      <p:ext uri="{BB962C8B-B14F-4D97-AF65-F5344CB8AC3E}">
        <p14:creationId xmlns:p14="http://schemas.microsoft.com/office/powerpoint/2010/main" val="211545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ctorial representation of a graph chart">
            <a:extLst>
              <a:ext uri="{FF2B5EF4-FFF2-40B4-BE49-F238E27FC236}">
                <a16:creationId xmlns:a16="http://schemas.microsoft.com/office/drawing/2014/main" id="{A5B5951E-F12B-4A9A-BC49-E3B4B2579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16" name="Title 14">
            <a:extLst>
              <a:ext uri="{FF2B5EF4-FFF2-40B4-BE49-F238E27FC236}">
                <a16:creationId xmlns:a16="http://schemas.microsoft.com/office/drawing/2014/main" id="{7AFA661E-89A5-BF07-98A0-FBAFA76CA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796" y="1473684"/>
            <a:ext cx="5026448" cy="1845250"/>
          </a:xfrm>
        </p:spPr>
        <p:txBody>
          <a:bodyPr rtlCol="0"/>
          <a:lstStyle/>
          <a:p>
            <a:pPr rtl="0"/>
            <a:r>
              <a:rPr lang="en-GB" sz="3600" dirty="0">
                <a:solidFill>
                  <a:schemeClr val="bg1"/>
                </a:solidFill>
              </a:rPr>
              <a:t>Sadly</a:t>
            </a:r>
            <a:r>
              <a:rPr lang="en-GB" sz="3600" dirty="0"/>
              <a:t>,</a:t>
            </a:r>
            <a:br>
              <a:rPr lang="en-GB" sz="3600" dirty="0"/>
            </a:br>
            <a:r>
              <a:rPr lang="en-GB" sz="3600" dirty="0"/>
              <a:t>We didn’t became millionaires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8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905 -0.24861" pathEditMode="relative" ptsTypes="AA">
                                      <p:cBhvr>
                                        <p:cTn id="12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4905 -0.24861 L 0 0" pathEditMode="relative" ptsTypes="AA">
                                      <p:cBhvr>
                                        <p:cTn id="17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9" dur="3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0"/>
                            </p:stCondLst>
                            <p:childTnLst>
                              <p:par>
                                <p:cTn id="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5">
            <a:extLst>
              <a:ext uri="{FF2B5EF4-FFF2-40B4-BE49-F238E27FC236}">
                <a16:creationId xmlns:a16="http://schemas.microsoft.com/office/drawing/2014/main" id="{2DB4C27A-0703-098D-8F6D-A01540E2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  <a:solidFill>
            <a:schemeClr val="accent4">
              <a:lumMod val="50000"/>
              <a:alpha val="6523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About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EB20106-37A9-BBC2-3065-9E74A18614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624" y="0"/>
            <a:ext cx="6867376" cy="6867376"/>
          </a:xfrm>
          <a:prstGeom prst="rect">
            <a:avLst/>
          </a:prstGeom>
          <a:noFill/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477488" cy="1731145"/>
          </a:xfrm>
        </p:spPr>
        <p:txBody>
          <a:bodyPr rtlCol="0">
            <a:normAutofit/>
          </a:bodyPr>
          <a:lstStyle/>
          <a:p>
            <a:pPr algn="just"/>
            <a:r>
              <a:rPr lang="en-IN" sz="18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Bitcoin is a decentralized digital currency that you can buy, sell and exchange directly, without an intermediary like a bank</a:t>
            </a:r>
            <a:r>
              <a:rPr lang="en-IN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endParaRPr lang="en-GB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6760" y="830539"/>
            <a:ext cx="2369150" cy="583469"/>
          </a:xfrm>
          <a:ln>
            <a:solidFill>
              <a:schemeClr val="bg1"/>
            </a:solidFill>
          </a:ln>
        </p:spPr>
        <p:txBody>
          <a:bodyPr rtlCol="0">
            <a:noAutofit/>
          </a:bodyPr>
          <a:lstStyle/>
          <a:p>
            <a:pPr rtl="0"/>
            <a:r>
              <a:rPr lang="en-GB" sz="3200" b="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DATASET</a:t>
            </a:r>
            <a:endParaRPr lang="en-GB" sz="3200" dirty="0"/>
          </a:p>
        </p:txBody>
      </p:sp>
      <p:pic>
        <p:nvPicPr>
          <p:cNvPr id="52" name="Picture Placeholder 51" descr="A close up of a person wearing glasses and the measurements of the eyes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2540"/>
            <a:ext cx="3916459" cy="5892920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6761" y="1652701"/>
            <a:ext cx="2289974" cy="365125"/>
          </a:xfrm>
        </p:spPr>
        <p:txBody>
          <a:bodyPr rtlCol="0"/>
          <a:lstStyle/>
          <a:p>
            <a:pPr rtl="0"/>
            <a:r>
              <a:rPr lang="en-GB" dirty="0"/>
              <a:t>Period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8507" y="3277566"/>
            <a:ext cx="3541746" cy="469490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Variable classification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010534" y="1652701"/>
            <a:ext cx="2289974" cy="365125"/>
          </a:xfrm>
        </p:spPr>
        <p:txBody>
          <a:bodyPr rtlCol="0"/>
          <a:lstStyle/>
          <a:p>
            <a:pPr rtl="0"/>
            <a:r>
              <a:rPr lang="en-GB" dirty="0"/>
              <a:t>size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26760" y="2038696"/>
            <a:ext cx="2617505" cy="1165818"/>
          </a:xfrm>
        </p:spPr>
        <p:txBody>
          <a:bodyPr rtlCol="0">
            <a:noAutofit/>
          </a:bodyPr>
          <a:lstStyle/>
          <a:p>
            <a:pPr rtl="0"/>
            <a:r>
              <a:rPr lang="en-GB" sz="1700" b="1" dirty="0"/>
              <a:t>~4 Years</a:t>
            </a:r>
          </a:p>
          <a:p>
            <a:pPr rtl="0"/>
            <a:r>
              <a:rPr lang="en-GB" sz="1700" dirty="0"/>
              <a:t>From November 30, 2014 to  November 10, 2018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10534" y="3725925"/>
            <a:ext cx="2289974" cy="2142607"/>
          </a:xfrm>
        </p:spPr>
        <p:txBody>
          <a:bodyPr rtlCol="0">
            <a:noAutofit/>
          </a:bodyPr>
          <a:lstStyle/>
          <a:p>
            <a:pPr rtl="0"/>
            <a:r>
              <a:rPr lang="en-GB" sz="1700" b="1" dirty="0"/>
              <a:t>8 Variables</a:t>
            </a:r>
            <a:endParaRPr lang="en-GB" sz="1700" dirty="0"/>
          </a:p>
          <a:p>
            <a:pPr rtl="0"/>
            <a:r>
              <a:rPr lang="en-GB" sz="1700" dirty="0"/>
              <a:t>Open	</a:t>
            </a:r>
          </a:p>
          <a:p>
            <a:pPr rtl="0"/>
            <a:r>
              <a:rPr lang="en-GB" sz="1700" dirty="0"/>
              <a:t>High	</a:t>
            </a:r>
          </a:p>
          <a:p>
            <a:pPr rtl="0"/>
            <a:r>
              <a:rPr lang="en-GB" sz="1700" dirty="0"/>
              <a:t>Low</a:t>
            </a:r>
          </a:p>
          <a:p>
            <a:r>
              <a:rPr lang="en-GB" sz="1700" dirty="0"/>
              <a:t>Close</a:t>
            </a:r>
          </a:p>
          <a:p>
            <a:r>
              <a:rPr lang="en-GB" sz="1700" dirty="0"/>
              <a:t>Volume (BTC)</a:t>
            </a:r>
          </a:p>
          <a:p>
            <a:r>
              <a:rPr lang="en-GB" sz="1700" dirty="0"/>
              <a:t>Volume (Currency) </a:t>
            </a:r>
          </a:p>
          <a:p>
            <a:r>
              <a:rPr lang="en-GB" sz="1700" dirty="0"/>
              <a:t>Weighted Price</a:t>
            </a:r>
          </a:p>
          <a:p>
            <a:r>
              <a:rPr lang="en-GB" sz="1700" dirty="0"/>
              <a:t>Time Interval (Index)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68507" y="2040800"/>
            <a:ext cx="2289974" cy="1163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GB" sz="1700" b="1" dirty="0"/>
              <a:t>2016354 Records</a:t>
            </a:r>
          </a:p>
          <a:p>
            <a:pPr rtl="0"/>
            <a:r>
              <a:rPr lang="en-GB" sz="1700" dirty="0"/>
              <a:t>Over 2 Million observations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26761" y="3277566"/>
            <a:ext cx="2289972" cy="365125"/>
          </a:xfrm>
        </p:spPr>
        <p:txBody>
          <a:bodyPr rtlCol="0"/>
          <a:lstStyle/>
          <a:p>
            <a:pPr rtl="0"/>
            <a:r>
              <a:rPr lang="en-GB" dirty="0"/>
              <a:t>Missing values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26760" y="3734941"/>
            <a:ext cx="2515905" cy="950836"/>
          </a:xfrm>
        </p:spPr>
        <p:txBody>
          <a:bodyPr rtlCol="0">
            <a:noAutofit/>
          </a:bodyPr>
          <a:lstStyle/>
          <a:p>
            <a:r>
              <a:rPr lang="en-GB" sz="1700" b="1" dirty="0"/>
              <a:t>108957 Missing Values</a:t>
            </a:r>
          </a:p>
          <a:p>
            <a:r>
              <a:rPr lang="en-GB" sz="1700" dirty="0"/>
              <a:t>In each variable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157" y="1675276"/>
            <a:ext cx="4835839" cy="455525"/>
          </a:xfrm>
          <a:ln>
            <a:noFill/>
          </a:ln>
        </p:spPr>
        <p:txBody>
          <a:bodyPr rtlCol="0">
            <a:noAutofit/>
          </a:bodyPr>
          <a:lstStyle/>
          <a:p>
            <a:pPr algn="ctr" rtl="0"/>
            <a:r>
              <a:rPr lang="en-GB" sz="1800" dirty="0"/>
              <a:t>Handling missing values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4997" y="2980218"/>
            <a:ext cx="2859091" cy="365125"/>
          </a:xfrm>
        </p:spPr>
        <p:txBody>
          <a:bodyPr rtlCol="0"/>
          <a:lstStyle/>
          <a:p>
            <a:pPr rtl="0"/>
            <a:r>
              <a:rPr lang="en-GB" b="1" dirty="0"/>
              <a:t>Backward filling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82245" y="2950669"/>
            <a:ext cx="3455534" cy="455525"/>
          </a:xfrm>
        </p:spPr>
        <p:txBody>
          <a:bodyPr rtlCol="0">
            <a:normAutofit/>
          </a:bodyPr>
          <a:lstStyle/>
          <a:p>
            <a:pPr rtl="0"/>
            <a:r>
              <a:rPr lang="en-GB" b="1" dirty="0"/>
              <a:t>Replacing with zero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2775" y="3476422"/>
            <a:ext cx="2859091" cy="2534427"/>
          </a:xfrm>
        </p:spPr>
        <p:txBody>
          <a:bodyPr rtlCol="0">
            <a:noAutofit/>
          </a:bodyPr>
          <a:lstStyle/>
          <a:p>
            <a:pPr algn="ctr" rtl="0"/>
            <a:r>
              <a:rPr lang="en-GB" sz="1700" b="1" dirty="0"/>
              <a:t>Open</a:t>
            </a:r>
          </a:p>
          <a:p>
            <a:pPr algn="ctr" rtl="0"/>
            <a:r>
              <a:rPr lang="en-GB" sz="1700" b="1" dirty="0"/>
              <a:t>High</a:t>
            </a:r>
          </a:p>
          <a:p>
            <a:pPr algn="ctr" rtl="0"/>
            <a:r>
              <a:rPr lang="en-GB" sz="1700" b="1" dirty="0"/>
              <a:t>Low</a:t>
            </a:r>
          </a:p>
          <a:p>
            <a:pPr algn="ctr" rtl="0"/>
            <a:r>
              <a:rPr lang="en-GB" sz="1700" b="1" dirty="0"/>
              <a:t>Close</a:t>
            </a:r>
          </a:p>
          <a:p>
            <a:pPr algn="ctr" rtl="0"/>
            <a:r>
              <a:rPr lang="en-GB" sz="1700" b="1" dirty="0"/>
              <a:t>Weighted_Price</a:t>
            </a:r>
          </a:p>
          <a:p>
            <a:pPr algn="ctr" rtl="0"/>
            <a:endParaRPr lang="en-GB" sz="1700" dirty="0"/>
          </a:p>
          <a:p>
            <a:pPr algn="ctr"/>
            <a:r>
              <a:rPr lang="en-CA" sz="1700" dirty="0"/>
              <a:t>Because these are the price values changing per minute and using </a:t>
            </a:r>
            <a:r>
              <a:rPr lang="en-CA" sz="1700" dirty="0" err="1"/>
              <a:t>bfill</a:t>
            </a:r>
            <a:r>
              <a:rPr lang="en-CA" sz="1700" dirty="0"/>
              <a:t> may not alter the trend of variables.</a:t>
            </a:r>
            <a:endParaRPr lang="en-IN" sz="17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2245" y="3429000"/>
            <a:ext cx="2859090" cy="2534427"/>
          </a:xfrm>
        </p:spPr>
        <p:txBody>
          <a:bodyPr rtlCol="0">
            <a:noAutofit/>
          </a:bodyPr>
          <a:lstStyle/>
          <a:p>
            <a:pPr algn="ctr" rtl="0"/>
            <a:r>
              <a:rPr lang="en-GB" sz="1700" b="1" dirty="0"/>
              <a:t>Volume(BTC)</a:t>
            </a:r>
          </a:p>
          <a:p>
            <a:pPr algn="ctr" rtl="0"/>
            <a:r>
              <a:rPr lang="en-GB" sz="1700" b="1" dirty="0"/>
              <a:t>Volume(Currency)</a:t>
            </a:r>
          </a:p>
          <a:p>
            <a:pPr algn="ctr" rtl="0"/>
            <a:endParaRPr lang="en-GB" sz="1700" dirty="0"/>
          </a:p>
          <a:p>
            <a:pPr algn="ctr" rtl="0"/>
            <a:endParaRPr lang="en-GB" sz="1700" dirty="0"/>
          </a:p>
          <a:p>
            <a:pPr algn="ctr" rtl="0"/>
            <a:endParaRPr lang="en-GB" sz="1700" dirty="0"/>
          </a:p>
          <a:p>
            <a:pPr algn="ctr" rtl="0"/>
            <a:endParaRPr lang="en-GB" sz="1700" dirty="0"/>
          </a:p>
          <a:p>
            <a:pPr algn="ctr"/>
            <a:r>
              <a:rPr lang="en-CA" sz="1700" dirty="0"/>
              <a:t>Because these two variables are single events and cannot be aggregated, so assuming the sale volumes is not a correct.</a:t>
            </a:r>
            <a:endParaRPr lang="en-IN" sz="1700" dirty="0"/>
          </a:p>
        </p:txBody>
      </p:sp>
      <p:sp>
        <p:nvSpPr>
          <p:cNvPr id="2" name="Title 110">
            <a:extLst>
              <a:ext uri="{FF2B5EF4-FFF2-40B4-BE49-F238E27FC236}">
                <a16:creationId xmlns:a16="http://schemas.microsoft.com/office/drawing/2014/main" id="{3AE0CA9E-6D7E-834E-3A73-76FB98DDF5A7}"/>
              </a:ext>
            </a:extLst>
          </p:cNvPr>
          <p:cNvSpPr txBox="1">
            <a:spLocks/>
          </p:cNvSpPr>
          <p:nvPr/>
        </p:nvSpPr>
        <p:spPr>
          <a:xfrm>
            <a:off x="3864771" y="586509"/>
            <a:ext cx="4462454" cy="63432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/>
              <a:t>Pre-processing</a:t>
            </a:r>
          </a:p>
        </p:txBody>
      </p:sp>
      <p:sp>
        <p:nvSpPr>
          <p:cNvPr id="4" name="Title 32">
            <a:extLst>
              <a:ext uri="{FF2B5EF4-FFF2-40B4-BE49-F238E27FC236}">
                <a16:creationId xmlns:a16="http://schemas.microsoft.com/office/drawing/2014/main" id="{AD2429C1-A502-6061-D232-0A6308E4C785}"/>
              </a:ext>
            </a:extLst>
          </p:cNvPr>
          <p:cNvSpPr txBox="1">
            <a:spLocks/>
          </p:cNvSpPr>
          <p:nvPr/>
        </p:nvSpPr>
        <p:spPr>
          <a:xfrm>
            <a:off x="7626292" y="1675736"/>
            <a:ext cx="3770489" cy="4555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/>
              <a:t>Changing frequency</a:t>
            </a: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BDA89CCC-92DE-A3E4-C18E-A84C5A4B570E}"/>
              </a:ext>
            </a:extLst>
          </p:cNvPr>
          <p:cNvSpPr txBox="1">
            <a:spLocks/>
          </p:cNvSpPr>
          <p:nvPr/>
        </p:nvSpPr>
        <p:spPr>
          <a:xfrm>
            <a:off x="8081991" y="2950669"/>
            <a:ext cx="285909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/>
              <a:t>HOURLY TO DAILY</a:t>
            </a:r>
          </a:p>
        </p:txBody>
      </p:sp>
      <p:sp>
        <p:nvSpPr>
          <p:cNvPr id="7" name="Text Placeholder 36">
            <a:extLst>
              <a:ext uri="{FF2B5EF4-FFF2-40B4-BE49-F238E27FC236}">
                <a16:creationId xmlns:a16="http://schemas.microsoft.com/office/drawing/2014/main" id="{B9DF7CF1-A75F-1ED0-7723-0C70652057D7}"/>
              </a:ext>
            </a:extLst>
          </p:cNvPr>
          <p:cNvSpPr txBox="1">
            <a:spLocks/>
          </p:cNvSpPr>
          <p:nvPr/>
        </p:nvSpPr>
        <p:spPr>
          <a:xfrm>
            <a:off x="8081991" y="3429776"/>
            <a:ext cx="2859090" cy="2534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700" b="1" dirty="0"/>
              <a:t>Timestamp</a:t>
            </a:r>
          </a:p>
          <a:p>
            <a:pPr algn="ctr"/>
            <a:endParaRPr lang="en-GB" sz="1700" dirty="0"/>
          </a:p>
          <a:p>
            <a:pPr algn="ctr"/>
            <a:endParaRPr lang="en-GB" sz="1700" dirty="0"/>
          </a:p>
          <a:p>
            <a:pPr algn="ctr"/>
            <a:endParaRPr lang="en-GB" sz="1700" dirty="0"/>
          </a:p>
          <a:p>
            <a:pPr algn="ctr"/>
            <a:endParaRPr lang="en-GB" sz="1700" dirty="0"/>
          </a:p>
          <a:p>
            <a:pPr algn="ctr"/>
            <a:endParaRPr lang="en-GB" sz="1700" dirty="0"/>
          </a:p>
          <a:p>
            <a:pPr algn="ctr"/>
            <a:r>
              <a:rPr lang="en-US" sz="1700" dirty="0"/>
              <a:t>Changing the hourly basis to daily basis using the first timestamp of each day in order to observe the pattern.</a:t>
            </a:r>
            <a:endParaRPr lang="en-IN" sz="1700" dirty="0"/>
          </a:p>
          <a:p>
            <a:pPr algn="ctr"/>
            <a:endParaRPr lang="en-GB" sz="1700" dirty="0"/>
          </a:p>
        </p:txBody>
      </p:sp>
      <p:pic>
        <p:nvPicPr>
          <p:cNvPr id="9" name="Graphic 8" descr="Transfer with solid fill">
            <a:extLst>
              <a:ext uri="{FF2B5EF4-FFF2-40B4-BE49-F238E27FC236}">
                <a16:creationId xmlns:a16="http://schemas.microsoft.com/office/drawing/2014/main" id="{3C807E30-D0E6-5CD3-717E-71060FA10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7986" y="2404090"/>
            <a:ext cx="455525" cy="455525"/>
          </a:xfrm>
          <a:prstGeom prst="rect">
            <a:avLst/>
          </a:prstGeom>
        </p:spPr>
      </p:pic>
      <p:pic>
        <p:nvPicPr>
          <p:cNvPr id="11" name="Graphic 10" descr="Return with solid fill">
            <a:extLst>
              <a:ext uri="{FF2B5EF4-FFF2-40B4-BE49-F238E27FC236}">
                <a16:creationId xmlns:a16="http://schemas.microsoft.com/office/drawing/2014/main" id="{967F6140-0265-4AC4-B86C-064F8BF42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1198" y="2434734"/>
            <a:ext cx="455525" cy="455525"/>
          </a:xfrm>
          <a:prstGeom prst="rect">
            <a:avLst/>
          </a:prstGeom>
        </p:spPr>
      </p:pic>
      <p:pic>
        <p:nvPicPr>
          <p:cNvPr id="12" name="Picture Placeholder 75" descr="Clipboard Partially Crossed outline">
            <a:extLst>
              <a:ext uri="{FF2B5EF4-FFF2-40B4-BE49-F238E27FC236}">
                <a16:creationId xmlns:a16="http://schemas.microsoft.com/office/drawing/2014/main" id="{254822C2-F4AA-DCC9-6F2B-ABB71F9A42D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283773" y="2404089"/>
            <a:ext cx="455525" cy="45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Table&#10;&#10;Description automatically generated">
            <a:extLst>
              <a:ext uri="{FF2B5EF4-FFF2-40B4-BE49-F238E27FC236}">
                <a16:creationId xmlns:a16="http://schemas.microsoft.com/office/drawing/2014/main" id="{248A2D96-2330-9AD6-0480-07CD2F332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52" y="2014537"/>
            <a:ext cx="10211896" cy="33289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F8C0F8D-91A7-22DA-DB01-1D38EDB581CB}"/>
              </a:ext>
            </a:extLst>
          </p:cNvPr>
          <p:cNvSpPr txBox="1"/>
          <p:nvPr/>
        </p:nvSpPr>
        <p:spPr>
          <a:xfrm>
            <a:off x="0" y="1278061"/>
            <a:ext cx="12192000" cy="369332"/>
          </a:xfrm>
          <a:prstGeom prst="rect">
            <a:avLst/>
          </a:prstGeom>
          <a:solidFill>
            <a:schemeClr val="accent3">
              <a:lumMod val="40000"/>
              <a:lumOff val="60000"/>
              <a:alpha val="42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CA" sz="1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Checking the correlation among all the variables, using the correlation matrix</a:t>
            </a:r>
            <a:r>
              <a:rPr lang="en-IN" sz="1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endParaRPr lang="en-GB" sz="18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Title 17">
            <a:extLst>
              <a:ext uri="{FF2B5EF4-FFF2-40B4-BE49-F238E27FC236}">
                <a16:creationId xmlns:a16="http://schemas.microsoft.com/office/drawing/2014/main" id="{4E6F0434-043F-1508-E26D-3B4EACE42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0969"/>
            <a:ext cx="12192000" cy="646331"/>
          </a:xfrm>
          <a:solidFill>
            <a:schemeClr val="accent3">
              <a:lumMod val="40000"/>
              <a:lumOff val="60000"/>
              <a:alpha val="42143"/>
            </a:schemeClr>
          </a:solidFill>
        </p:spPr>
        <p:txBody>
          <a:bodyPr rtlCol="0">
            <a:normAutofit/>
          </a:bodyPr>
          <a:lstStyle/>
          <a:p>
            <a:pPr rtl="0"/>
            <a:r>
              <a:rPr lang="en-GB" dirty="0"/>
              <a:t>Correlation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E32B31-16EE-FEAB-E150-55EF5E0F2A1C}"/>
              </a:ext>
            </a:extLst>
          </p:cNvPr>
          <p:cNvSpPr txBox="1"/>
          <p:nvPr/>
        </p:nvSpPr>
        <p:spPr>
          <a:xfrm>
            <a:off x="0" y="5710669"/>
            <a:ext cx="12192000" cy="646331"/>
          </a:xfrm>
          <a:prstGeom prst="rect">
            <a:avLst/>
          </a:prstGeom>
          <a:solidFill>
            <a:schemeClr val="accent3">
              <a:lumMod val="40000"/>
              <a:lumOff val="60000"/>
              <a:alpha val="42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                  </a:t>
            </a:r>
            <a: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Open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High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Low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Close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=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0.9999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	             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Open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: 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High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: 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Low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: 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Close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Weighted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_</a:t>
            </a:r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Price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=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0.9994</a:t>
            </a:r>
          </a:p>
          <a:p>
            <a:pPr algn="just"/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       </a:t>
            </a:r>
            <a: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Volume_(BTC)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Volume_(Currency)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=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0.7035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	                   </a:t>
            </a:r>
            <a: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Volume_(Currency)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Weighted_Price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= </a:t>
            </a:r>
            <a:r>
              <a:rPr lang="en-US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0.4017</a:t>
            </a:r>
            <a:endParaRPr lang="en-GB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2427" y="2697481"/>
            <a:ext cx="4614604" cy="778393"/>
          </a:xfrm>
        </p:spPr>
        <p:txBody>
          <a:bodyPr rtlCol="0"/>
          <a:lstStyle/>
          <a:p>
            <a:pPr algn="ctr"/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Seen an increasing trend in the year 2017 for all the variables.</a:t>
            </a:r>
            <a:endParaRPr lang="en-GB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3E6714E3-AC99-1147-C4D2-8D1FCFEA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9" y="199157"/>
            <a:ext cx="5173520" cy="2498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2C9E6AB3-0BB0-6F14-BA66-E352F43A4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58" y="3586444"/>
            <a:ext cx="5252542" cy="2390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77DAC2A1-BFE0-C0AC-422F-243A0403C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274" y="2404780"/>
            <a:ext cx="3476802" cy="3081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itle 6">
            <a:extLst>
              <a:ext uri="{FF2B5EF4-FFF2-40B4-BE49-F238E27FC236}">
                <a16:creationId xmlns:a16="http://schemas.microsoft.com/office/drawing/2014/main" id="{C2537E41-2B4C-BF0F-C8A4-DAD9A02A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9350" y="170627"/>
            <a:ext cx="4692650" cy="1868463"/>
          </a:xfrm>
          <a:effectLst/>
        </p:spPr>
        <p:txBody>
          <a:bodyPr rtlCol="0">
            <a:normAutofit/>
          </a:bodyPr>
          <a:lstStyle/>
          <a:p>
            <a:pPr rtl="0"/>
            <a:r>
              <a:rPr lang="en-GB" dirty="0"/>
              <a:t>visualizations</a:t>
            </a:r>
          </a:p>
        </p:txBody>
      </p:sp>
      <p:sp>
        <p:nvSpPr>
          <p:cNvPr id="31" name="Text Placeholder 56">
            <a:extLst>
              <a:ext uri="{FF2B5EF4-FFF2-40B4-BE49-F238E27FC236}">
                <a16:creationId xmlns:a16="http://schemas.microsoft.com/office/drawing/2014/main" id="{EC5EC156-2658-5B42-28B1-70C82DCBE5E4}"/>
              </a:ext>
            </a:extLst>
          </p:cNvPr>
          <p:cNvSpPr txBox="1">
            <a:spLocks/>
          </p:cNvSpPr>
          <p:nvPr/>
        </p:nvSpPr>
        <p:spPr>
          <a:xfrm>
            <a:off x="1162427" y="5974198"/>
            <a:ext cx="4614604" cy="778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Seen huge spikes in end of December 2017 &amp; February 2018</a:t>
            </a:r>
            <a:endParaRPr lang="en-GB" sz="1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 Placeholder 56">
            <a:extLst>
              <a:ext uri="{FF2B5EF4-FFF2-40B4-BE49-F238E27FC236}">
                <a16:creationId xmlns:a16="http://schemas.microsoft.com/office/drawing/2014/main" id="{E7815E00-A926-CF5A-1389-35E544976830}"/>
              </a:ext>
            </a:extLst>
          </p:cNvPr>
          <p:cNvSpPr txBox="1">
            <a:spLocks/>
          </p:cNvSpPr>
          <p:nvPr/>
        </p:nvSpPr>
        <p:spPr>
          <a:xfrm>
            <a:off x="7499350" y="5485848"/>
            <a:ext cx="4614604" cy="778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Close relation between Volume_(Currency) &amp; Weighted_Price</a:t>
            </a:r>
            <a:endParaRPr lang="en-GB" sz="1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A8DDD42-D29D-4ECB-A465-13EFA04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4922 -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24861 L -0.24922 -0.24861" pathEditMode="relative" ptsTypes="AA">
                                      <p:cBhvr>
                                        <p:cTn id="11" dur="3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2 -0.24861 L 0 0" pathEditMode="relative" ptsTypes="AA">
                                      <p:cBhvr>
                                        <p:cTn id="14" dur="3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6" dur="30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9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15" y="1451410"/>
            <a:ext cx="7834172" cy="466344"/>
          </a:xfrm>
        </p:spPr>
        <p:txBody>
          <a:bodyPr rtlCol="0"/>
          <a:lstStyle/>
          <a:p>
            <a:pPr rtl="0"/>
            <a:r>
              <a:rPr lang="en-GB" sz="3200" b="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Data preparation for model fitting</a:t>
            </a:r>
            <a:endParaRPr lang="en-GB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E9939B-FA21-4FA1-A5DB-10BED2CBB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9015" y="3465202"/>
            <a:ext cx="3078121" cy="991689"/>
          </a:xfrm>
        </p:spPr>
        <p:txBody>
          <a:bodyPr rtlCol="0">
            <a:normAutofit/>
          </a:bodyPr>
          <a:lstStyle/>
          <a:p>
            <a:pPr rtl="0"/>
            <a:r>
              <a:rPr lang="en-GB" sz="3000" dirty="0"/>
              <a:t>Resampling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2F212-1398-4A65-88AF-8CF7AA202C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9015" y="4698999"/>
            <a:ext cx="3035881" cy="1485635"/>
          </a:xfrm>
        </p:spPr>
        <p:txBody>
          <a:bodyPr rtlCol="0"/>
          <a:lstStyle/>
          <a:p>
            <a:pPr rtl="0"/>
            <a:r>
              <a:rPr lang="en-GB" dirty="0"/>
              <a:t>Daily</a:t>
            </a:r>
          </a:p>
          <a:p>
            <a:pPr rtl="0"/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0370D4-F190-42D8-9B6E-CD2F019E975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56818" y="3465202"/>
            <a:ext cx="2878363" cy="991689"/>
          </a:xfrm>
        </p:spPr>
        <p:txBody>
          <a:bodyPr rtlCol="0">
            <a:normAutofit/>
          </a:bodyPr>
          <a:lstStyle/>
          <a:p>
            <a:pPr rtl="0"/>
            <a:r>
              <a:rPr lang="en-GB" sz="3000" dirty="0"/>
              <a:t>Replacing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6DFCE7-1E3B-4E8A-8EE5-65C858B45D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58360" y="4698999"/>
            <a:ext cx="3035881" cy="1485635"/>
          </a:xfrm>
        </p:spPr>
        <p:txBody>
          <a:bodyPr rtlCol="0">
            <a:noAutofit/>
          </a:bodyPr>
          <a:lstStyle/>
          <a:p>
            <a:pPr rtl="0"/>
            <a:r>
              <a:rPr lang="en-GB" dirty="0"/>
              <a:t>Weighted_Price : Zero to NaN</a:t>
            </a:r>
          </a:p>
          <a:p>
            <a:pPr rtl="0"/>
            <a:r>
              <a:rPr lang="en-GB" dirty="0"/>
              <a:t>NaN to Bfill</a:t>
            </a:r>
          </a:p>
          <a:p>
            <a:pPr rtl="0"/>
            <a:r>
              <a:rPr lang="en-GB" dirty="0"/>
              <a:t>Volume Variables : NaN to Zero</a:t>
            </a:r>
          </a:p>
          <a:p>
            <a:pPr rtl="0"/>
            <a:endParaRPr lang="en-GB" dirty="0"/>
          </a:p>
          <a:p>
            <a:pPr rtl="0"/>
            <a:r>
              <a:rPr lang="en-GB" dirty="0"/>
              <a:t>​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617D84-E4AF-4684-828C-7122D1E9D01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84622" y="3465424"/>
            <a:ext cx="2878363" cy="991689"/>
          </a:xfrm>
        </p:spPr>
        <p:txBody>
          <a:bodyPr rtlCol="0">
            <a:normAutofit/>
          </a:bodyPr>
          <a:lstStyle/>
          <a:p>
            <a:pPr rtl="0"/>
            <a:r>
              <a:rPr lang="en-GB" sz="3000" dirty="0"/>
              <a:t>Data split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A87E01-FC7F-44D2-A33A-093F69E616A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2871" y="4699221"/>
            <a:ext cx="3023761" cy="1485635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Train : ~3.5 Years</a:t>
            </a:r>
          </a:p>
          <a:p>
            <a:pPr rtl="0"/>
            <a:r>
              <a:rPr lang="en-GB" dirty="0"/>
              <a:t>Test : ~6 Months</a:t>
            </a:r>
          </a:p>
        </p:txBody>
      </p:sp>
      <p:pic>
        <p:nvPicPr>
          <p:cNvPr id="3" name="Graphic 2" descr="Normal Distribution outline">
            <a:extLst>
              <a:ext uri="{FF2B5EF4-FFF2-40B4-BE49-F238E27FC236}">
                <a16:creationId xmlns:a16="http://schemas.microsoft.com/office/drawing/2014/main" id="{7D93899B-6BC3-9B91-BFEB-DB70D08A0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0496" y="2971800"/>
            <a:ext cx="914400" cy="914400"/>
          </a:xfrm>
          <a:prstGeom prst="rect">
            <a:avLst/>
          </a:prstGeom>
        </p:spPr>
      </p:pic>
      <p:pic>
        <p:nvPicPr>
          <p:cNvPr id="14" name="Graphic 13" descr="Transfer outline">
            <a:extLst>
              <a:ext uri="{FF2B5EF4-FFF2-40B4-BE49-F238E27FC236}">
                <a16:creationId xmlns:a16="http://schemas.microsoft.com/office/drawing/2014/main" id="{0E22935D-751F-7806-A325-1F58056BB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5078" y="3010444"/>
            <a:ext cx="914400" cy="914400"/>
          </a:xfrm>
          <a:prstGeom prst="rect">
            <a:avLst/>
          </a:prstGeom>
        </p:spPr>
      </p:pic>
      <p:pic>
        <p:nvPicPr>
          <p:cNvPr id="16" name="Graphic 15" descr="Harvey Balls 50% outline">
            <a:extLst>
              <a:ext uri="{FF2B5EF4-FFF2-40B4-BE49-F238E27FC236}">
                <a16:creationId xmlns:a16="http://schemas.microsoft.com/office/drawing/2014/main" id="{C7F00F52-887C-8D1C-BC12-AF68B966D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50529" y="30082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BFF67E-8392-4EB4-955D-C2398929F2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2000" dirty="0"/>
              <a:t>Why?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D7968E9-F35F-467A-AB25-FA51494F3B6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r>
              <a:rPr lang="en-GB" dirty="0"/>
              <a:t>Test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17970" y="1561184"/>
            <a:ext cx="3008074" cy="905844"/>
          </a:xfrm>
        </p:spPr>
        <p:txBody>
          <a:bodyPr rtlCol="0">
            <a:noAutofit/>
          </a:bodyPr>
          <a:lstStyle/>
          <a:p>
            <a:pPr algn="just"/>
            <a:r>
              <a:rPr lang="en-IN" dirty="0"/>
              <a:t>Stationarity means that the statistical properties(such as mean, variance, etc.) of a time series do not change over time.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4EE55A-A02F-4EE4-83F2-B097394D3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3467" y="1747520"/>
            <a:ext cx="1152144" cy="768096"/>
          </a:xfrm>
        </p:spPr>
        <p:txBody>
          <a:bodyPr rtlCol="0">
            <a:normAutofit/>
          </a:bodyPr>
          <a:lstStyle/>
          <a:p>
            <a:pPr rtl="0"/>
            <a:r>
              <a:rPr lang="en-GB" sz="2000" dirty="0"/>
              <a:t>What?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AAE549-3A78-4243-8999-CEED726047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17970" y="3059324"/>
            <a:ext cx="3365003" cy="1170432"/>
          </a:xfrm>
        </p:spPr>
        <p:txBody>
          <a:bodyPr rtlCol="0">
            <a:noAutofit/>
          </a:bodyPr>
          <a:lstStyle/>
          <a:p>
            <a:pPr marL="285750" indent="-285750" rtl="0">
              <a:buFontTx/>
              <a:buChar char="-"/>
            </a:pPr>
            <a:r>
              <a:rPr lang="en-GB" dirty="0"/>
              <a:t>Reliable Inferences</a:t>
            </a:r>
          </a:p>
          <a:p>
            <a:pPr marL="285750" indent="-285750" rtl="0">
              <a:buFontTx/>
              <a:buChar char="-"/>
            </a:pPr>
            <a:r>
              <a:rPr lang="en-GB" dirty="0"/>
              <a:t>​Expected Statistical Properties</a:t>
            </a:r>
          </a:p>
          <a:p>
            <a:pPr marL="285750" indent="-285750" rtl="0">
              <a:buFontTx/>
              <a:buChar char="-"/>
            </a:pPr>
            <a:r>
              <a:rPr lang="en-GB" dirty="0"/>
              <a:t>Easier to apply Statistical Procedures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A396DB9-CA31-422D-91CF-362B933EE03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817970" y="4572295"/>
            <a:ext cx="3365003" cy="1170432"/>
          </a:xfrm>
        </p:spPr>
        <p:txBody>
          <a:bodyPr rtlCol="0">
            <a:noAutofit/>
          </a:bodyPr>
          <a:lstStyle/>
          <a:p>
            <a:pPr rtl="0"/>
            <a:r>
              <a:rPr lang="en-GB" b="1" dirty="0"/>
              <a:t>Dickey – Fuller Test </a:t>
            </a:r>
            <a:r>
              <a:rPr lang="en-GB" dirty="0"/>
              <a:t>: </a:t>
            </a:r>
            <a:r>
              <a:rPr lang="en-IN" dirty="0"/>
              <a:t>To check for stationarity. </a:t>
            </a:r>
            <a:endParaRPr lang="en-GB" dirty="0"/>
          </a:p>
          <a:p>
            <a:pPr rtl="0"/>
            <a:r>
              <a:rPr lang="en-GB" dirty="0"/>
              <a:t>​p – value &lt; 0.05 : Stationary</a:t>
            </a:r>
          </a:p>
          <a:p>
            <a:pPr rtl="0"/>
            <a:r>
              <a:rPr lang="en-GB" dirty="0"/>
              <a:t>p – value &gt; 0.05 : Non - Stationary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5184648" cy="466344"/>
          </a:xfrm>
        </p:spPr>
        <p:txBody>
          <a:bodyPr rtlCol="0"/>
          <a:lstStyle/>
          <a:p>
            <a:pPr rtl="0"/>
            <a:r>
              <a:rPr lang="en-GB" sz="3200" dirty="0"/>
              <a:t>stationarity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F152125-74D6-3B77-411A-DDCD342B19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78" y="0"/>
            <a:ext cx="5254516" cy="6858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456510_TF33781529_Win32" id="{80830DF2-4D36-40B2-B6D6-9F9487B96B74}" vid="{DD4E384E-6E9E-47D1-8556-0D1304A67D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3756</TotalTime>
  <Words>696</Words>
  <Application>Microsoft Macintosh PowerPoint</Application>
  <PresentationFormat>Widescreen</PresentationFormat>
  <Paragraphs>155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Bitcoin forecasting</vt:lpstr>
      <vt:lpstr>About</vt:lpstr>
      <vt:lpstr>DATASET</vt:lpstr>
      <vt:lpstr>Handling missing values</vt:lpstr>
      <vt:lpstr>Correlation</vt:lpstr>
      <vt:lpstr>visualizations</vt:lpstr>
      <vt:lpstr>Modelling</vt:lpstr>
      <vt:lpstr>Data preparation for model fitting</vt:lpstr>
      <vt:lpstr>stationarity</vt:lpstr>
      <vt:lpstr>Seasonal Decompose (daily)</vt:lpstr>
      <vt:lpstr>Auto-correlation</vt:lpstr>
      <vt:lpstr>Auto - Arima</vt:lpstr>
      <vt:lpstr>Residual analysis</vt:lpstr>
      <vt:lpstr>predictions</vt:lpstr>
      <vt:lpstr>PowerPoint Presentation</vt:lpstr>
      <vt:lpstr>Long-short term memory</vt:lpstr>
      <vt:lpstr>predictions</vt:lpstr>
      <vt:lpstr>PowerPoint Presentation</vt:lpstr>
      <vt:lpstr>Sadly, We didn’t became millionaires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Bitcoin forecasting</dc:title>
  <dc:creator>Rushil Sehgal</dc:creator>
  <cp:lastModifiedBy>Rushil Sehgal</cp:lastModifiedBy>
  <cp:revision>40</cp:revision>
  <dcterms:created xsi:type="dcterms:W3CDTF">2022-07-24T00:11:55Z</dcterms:created>
  <dcterms:modified xsi:type="dcterms:W3CDTF">2022-07-28T19:43:12Z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